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75" r:id="rId2"/>
  </p:sldIdLst>
  <p:sldSz cx="6858000" cy="9144000" type="lett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75" d="100"/>
          <a:sy n="75" d="100"/>
        </p:scale>
        <p:origin x="214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349951-4B89-4060-9843-5401DFDF6AC6}" type="datetimeFigureOut">
              <a:rPr lang="en-US" smtClean="0"/>
              <a:t>5/3/2019</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B0080-E2DF-4402-AB9A-CC387A740A1A}" type="slidenum">
              <a:rPr lang="en-US" smtClean="0"/>
              <a:t>‹#›</a:t>
            </a:fld>
            <a:endParaRPr lang="en-US"/>
          </a:p>
        </p:txBody>
      </p:sp>
    </p:spTree>
    <p:extLst>
      <p:ext uri="{BB962C8B-B14F-4D97-AF65-F5344CB8AC3E}">
        <p14:creationId xmlns:p14="http://schemas.microsoft.com/office/powerpoint/2010/main" val="254662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7CFDA2-B60D-409C-956C-E5F873807FDC}" type="slidenum">
              <a:rPr lang="en-US" smtClean="0"/>
              <a:t>1</a:t>
            </a:fld>
            <a:endParaRPr lang="en-US"/>
          </a:p>
        </p:txBody>
      </p:sp>
    </p:spTree>
    <p:extLst>
      <p:ext uri="{BB962C8B-B14F-4D97-AF65-F5344CB8AC3E}">
        <p14:creationId xmlns:p14="http://schemas.microsoft.com/office/powerpoint/2010/main" val="22765106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32B2E51-59A2-4F9D-9C34-22C6E2B026F1}"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195836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2B2E51-59A2-4F9D-9C34-22C6E2B026F1}"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639105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2B2E51-59A2-4F9D-9C34-22C6E2B026F1}"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09225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32B2E51-59A2-4F9D-9C34-22C6E2B026F1}"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66582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2B2E51-59A2-4F9D-9C34-22C6E2B026F1}" type="datetimeFigureOut">
              <a:rPr lang="en-US" smtClean="0"/>
              <a:t>5/3/2019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28612376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32B2E51-59A2-4F9D-9C34-22C6E2B026F1}" type="datetimeFigureOut">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6340881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32B2E51-59A2-4F9D-9C34-22C6E2B026F1}" type="datetimeFigureOut">
              <a:rPr lang="en-US" smtClean="0"/>
              <a:t>5/3/2019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6674556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32B2E51-59A2-4F9D-9C34-22C6E2B026F1}" type="datetimeFigureOut">
              <a:rPr lang="en-US" smtClean="0"/>
              <a:t>5/3/2019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38775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2B2E51-59A2-4F9D-9C34-22C6E2B026F1}" type="datetimeFigureOut">
              <a:rPr lang="en-US" smtClean="0"/>
              <a:t>5/3/2019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25192712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2B2E51-59A2-4F9D-9C34-22C6E2B026F1}" type="datetimeFigureOut">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2829159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F32B2E51-59A2-4F9D-9C34-22C6E2B026F1}" type="datetimeFigureOut">
              <a:rPr lang="en-US" smtClean="0"/>
              <a:t>5/3/2019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B147DC-933D-4AA7-8B85-FA31AFB92B26}" type="slidenum">
              <a:rPr lang="en-US" smtClean="0"/>
              <a:t>‹#›</a:t>
            </a:fld>
            <a:endParaRPr lang="en-US"/>
          </a:p>
        </p:txBody>
      </p:sp>
    </p:spTree>
    <p:extLst>
      <p:ext uri="{BB962C8B-B14F-4D97-AF65-F5344CB8AC3E}">
        <p14:creationId xmlns:p14="http://schemas.microsoft.com/office/powerpoint/2010/main" val="1738543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F32B2E51-59A2-4F9D-9C34-22C6E2B026F1}" type="datetimeFigureOut">
              <a:rPr lang="en-US" smtClean="0"/>
              <a:t>5/3/2019</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FBB147DC-933D-4AA7-8B85-FA31AFB92B26}" type="slidenum">
              <a:rPr lang="en-US" smtClean="0"/>
              <a:t>‹#›</a:t>
            </a:fld>
            <a:endParaRPr lang="en-US"/>
          </a:p>
        </p:txBody>
      </p:sp>
    </p:spTree>
    <p:extLst>
      <p:ext uri="{BB962C8B-B14F-4D97-AF65-F5344CB8AC3E}">
        <p14:creationId xmlns:p14="http://schemas.microsoft.com/office/powerpoint/2010/main" val="20068355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microsoft.com/office/2007/relationships/hdphoto" Target="../media/hdphoto2.wdp"/><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jpg"/><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7" name="Picture 96">
            <a:extLst>
              <a:ext uri="{FF2B5EF4-FFF2-40B4-BE49-F238E27FC236}">
                <a16:creationId xmlns:a16="http://schemas.microsoft.com/office/drawing/2014/main" id="{47B13BD5-F280-439D-8492-96D5E412C78D}"/>
              </a:ext>
            </a:extLst>
          </p:cNvPr>
          <p:cNvPicPr>
            <a:picLocks noChangeAspect="1"/>
          </p:cNvPicPr>
          <p:nvPr/>
        </p:nvPicPr>
        <p:blipFill>
          <a:blip r:embed="rId3">
            <a:extLst>
              <a:ext uri="{BEBA8EAE-BF5A-486C-A8C5-ECC9F3942E4B}">
                <a14:imgProps xmlns:a14="http://schemas.microsoft.com/office/drawing/2010/main">
                  <a14:imgLayer r:embed="rId4">
                    <a14:imgEffect>
                      <a14:saturation sat="0"/>
                    </a14:imgEffect>
                    <a14:imgEffect>
                      <a14:brightnessContrast bright="29000" contrast="40000"/>
                    </a14:imgEffect>
                  </a14:imgLayer>
                </a14:imgProps>
              </a:ext>
            </a:extLst>
          </a:blip>
          <a:stretch>
            <a:fillRect/>
          </a:stretch>
        </p:blipFill>
        <p:spPr>
          <a:xfrm>
            <a:off x="3254734" y="56728"/>
            <a:ext cx="637682" cy="711956"/>
          </a:xfrm>
          <a:prstGeom prst="rect">
            <a:avLst/>
          </a:prstGeom>
        </p:spPr>
      </p:pic>
      <p:grpSp>
        <p:nvGrpSpPr>
          <p:cNvPr id="153" name="Group 152">
            <a:extLst>
              <a:ext uri="{FF2B5EF4-FFF2-40B4-BE49-F238E27FC236}">
                <a16:creationId xmlns:a16="http://schemas.microsoft.com/office/drawing/2014/main" id="{D341C6D3-BA9D-40B3-9E2E-B3CF33EFCFA2}"/>
              </a:ext>
            </a:extLst>
          </p:cNvPr>
          <p:cNvGrpSpPr/>
          <p:nvPr/>
        </p:nvGrpSpPr>
        <p:grpSpPr>
          <a:xfrm>
            <a:off x="19722" y="2343963"/>
            <a:ext cx="6811182" cy="1257233"/>
            <a:chOff x="19722" y="3226279"/>
            <a:chExt cx="6811182" cy="1257233"/>
          </a:xfrm>
        </p:grpSpPr>
        <p:pic>
          <p:nvPicPr>
            <p:cNvPr id="3" name="Picture 2">
              <a:extLst>
                <a:ext uri="{FF2B5EF4-FFF2-40B4-BE49-F238E27FC236}">
                  <a16:creationId xmlns:a16="http://schemas.microsoft.com/office/drawing/2014/main" id="{9C8C1B3C-3954-4B3D-8B62-782FA20710AC}"/>
                </a:ext>
              </a:extLst>
            </p:cNvPr>
            <p:cNvPicPr>
              <a:picLocks noChangeAspect="1"/>
            </p:cNvPicPr>
            <p:nvPr/>
          </p:nvPicPr>
          <p:blipFill rotWithShape="1">
            <a:blip r:embed="rId5">
              <a:extLst>
                <a:ext uri="{28A0092B-C50C-407E-A947-70E740481C1C}">
                  <a14:useLocalDpi xmlns:a14="http://schemas.microsoft.com/office/drawing/2010/main" val="0"/>
                </a:ext>
              </a:extLst>
            </a:blip>
            <a:srcRect l="7837" t="32100" r="2131" b="36242"/>
            <a:stretch/>
          </p:blipFill>
          <p:spPr>
            <a:xfrm>
              <a:off x="27096" y="3226279"/>
              <a:ext cx="6803808" cy="897147"/>
            </a:xfrm>
            <a:prstGeom prst="rect">
              <a:avLst/>
            </a:prstGeom>
          </p:spPr>
        </p:pic>
        <p:pic>
          <p:nvPicPr>
            <p:cNvPr id="60" name="Picture 59">
              <a:extLst>
                <a:ext uri="{FF2B5EF4-FFF2-40B4-BE49-F238E27FC236}">
                  <a16:creationId xmlns:a16="http://schemas.microsoft.com/office/drawing/2014/main" id="{4C676E87-56B0-4AD1-8575-A2E1F2876E18}"/>
                </a:ext>
              </a:extLst>
            </p:cNvPr>
            <p:cNvPicPr>
              <a:picLocks noChangeAspect="1"/>
            </p:cNvPicPr>
            <p:nvPr/>
          </p:nvPicPr>
          <p:blipFill rotWithShape="1">
            <a:blip r:embed="rId5">
              <a:extLst>
                <a:ext uri="{28A0092B-C50C-407E-A947-70E740481C1C}">
                  <a14:useLocalDpi xmlns:a14="http://schemas.microsoft.com/office/drawing/2010/main" val="0"/>
                </a:ext>
              </a:extLst>
            </a:blip>
            <a:srcRect l="7837" t="83928" r="2131"/>
            <a:stretch/>
          </p:blipFill>
          <p:spPr>
            <a:xfrm>
              <a:off x="19722" y="4027564"/>
              <a:ext cx="6811182" cy="455948"/>
            </a:xfrm>
            <a:prstGeom prst="rect">
              <a:avLst/>
            </a:prstGeom>
          </p:spPr>
        </p:pic>
      </p:grpSp>
      <p:grpSp>
        <p:nvGrpSpPr>
          <p:cNvPr id="61" name="Group 60">
            <a:extLst>
              <a:ext uri="{FF2B5EF4-FFF2-40B4-BE49-F238E27FC236}">
                <a16:creationId xmlns:a16="http://schemas.microsoft.com/office/drawing/2014/main" id="{3A6017DA-F1D9-4013-919A-82A36853A5F7}"/>
              </a:ext>
            </a:extLst>
          </p:cNvPr>
          <p:cNvGrpSpPr/>
          <p:nvPr/>
        </p:nvGrpSpPr>
        <p:grpSpPr>
          <a:xfrm>
            <a:off x="2107883" y="243393"/>
            <a:ext cx="1311096" cy="1125071"/>
            <a:chOff x="56031" y="901515"/>
            <a:chExt cx="1311096" cy="1125071"/>
          </a:xfrm>
        </p:grpSpPr>
        <p:pic>
          <p:nvPicPr>
            <p:cNvPr id="62" name="Picture 61">
              <a:extLst>
                <a:ext uri="{FF2B5EF4-FFF2-40B4-BE49-F238E27FC236}">
                  <a16:creationId xmlns:a16="http://schemas.microsoft.com/office/drawing/2014/main" id="{D07B4399-A7F2-41FF-BB20-BF8A0815F95D}"/>
                </a:ext>
              </a:extLst>
            </p:cNvPr>
            <p:cNvPicPr>
              <a:picLocks noChangeAspect="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l="18313" r="48636" b="67358"/>
            <a:stretch/>
          </p:blipFill>
          <p:spPr>
            <a:xfrm rot="9368949" flipH="1" flipV="1">
              <a:off x="56031" y="1011338"/>
              <a:ext cx="1311096" cy="1015248"/>
            </a:xfrm>
            <a:prstGeom prst="rect">
              <a:avLst/>
            </a:prstGeom>
          </p:spPr>
        </p:pic>
        <p:sp>
          <p:nvSpPr>
            <p:cNvPr id="63" name="TextBox 62">
              <a:extLst>
                <a:ext uri="{FF2B5EF4-FFF2-40B4-BE49-F238E27FC236}">
                  <a16:creationId xmlns:a16="http://schemas.microsoft.com/office/drawing/2014/main" id="{3344CBC7-5B97-44DD-B1DB-CC07F40D6CA0}"/>
                </a:ext>
              </a:extLst>
            </p:cNvPr>
            <p:cNvSpPr txBox="1"/>
            <p:nvPr/>
          </p:nvSpPr>
          <p:spPr>
            <a:xfrm>
              <a:off x="198449" y="901515"/>
              <a:ext cx="1125809" cy="21544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lang="en-US" sz="900" b="1" dirty="0">
                  <a:latin typeface="Arial" panose="020B0604020202020204" pitchFamily="34" charset="0"/>
                  <a:ea typeface="Times New Roman" charset="0"/>
                  <a:cs typeface="Arial" panose="020B0604020202020204" pitchFamily="34" charset="0"/>
                </a:rPr>
                <a:t>TSL/Growth</a:t>
              </a:r>
              <a:endParaRPr kumimoji="0" lang="en-US" sz="900" b="1" i="0"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endParaRPr>
            </a:p>
          </p:txBody>
        </p:sp>
        <p:sp>
          <p:nvSpPr>
            <p:cNvPr id="64" name="Oval 63">
              <a:extLst>
                <a:ext uri="{FF2B5EF4-FFF2-40B4-BE49-F238E27FC236}">
                  <a16:creationId xmlns:a16="http://schemas.microsoft.com/office/drawing/2014/main" id="{EB39435F-8412-4302-8BF1-818F6EEF3566}"/>
                </a:ext>
              </a:extLst>
            </p:cNvPr>
            <p:cNvSpPr/>
            <p:nvPr/>
          </p:nvSpPr>
          <p:spPr>
            <a:xfrm>
              <a:off x="103489" y="1141825"/>
              <a:ext cx="849373" cy="844360"/>
            </a:xfrm>
            <a:prstGeom prst="ellipse">
              <a:avLst/>
            </a:prstGeom>
            <a:solidFill>
              <a:srgbClr val="0020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grpSp>
        <p:nvGrpSpPr>
          <p:cNvPr id="65" name="Group 64">
            <a:extLst>
              <a:ext uri="{FF2B5EF4-FFF2-40B4-BE49-F238E27FC236}">
                <a16:creationId xmlns:a16="http://schemas.microsoft.com/office/drawing/2014/main" id="{CE619AD1-5740-4EE0-B552-3AF75A57EC4B}"/>
              </a:ext>
            </a:extLst>
          </p:cNvPr>
          <p:cNvGrpSpPr/>
          <p:nvPr/>
        </p:nvGrpSpPr>
        <p:grpSpPr>
          <a:xfrm>
            <a:off x="-17859" y="27949"/>
            <a:ext cx="1641606" cy="1311909"/>
            <a:chOff x="2211727" y="329457"/>
            <a:chExt cx="1641606" cy="1311909"/>
          </a:xfrm>
        </p:grpSpPr>
        <p:sp>
          <p:nvSpPr>
            <p:cNvPr id="66" name="TextBox 65">
              <a:extLst>
                <a:ext uri="{FF2B5EF4-FFF2-40B4-BE49-F238E27FC236}">
                  <a16:creationId xmlns:a16="http://schemas.microsoft.com/office/drawing/2014/main" id="{3A3D16CE-927E-4EB6-B550-DCAEAF5BA746}"/>
                </a:ext>
              </a:extLst>
            </p:cNvPr>
            <p:cNvSpPr txBox="1"/>
            <p:nvPr/>
          </p:nvSpPr>
          <p:spPr>
            <a:xfrm>
              <a:off x="2583123" y="329457"/>
              <a:ext cx="1125809" cy="21544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lang="en-US" sz="900" b="1" dirty="0">
                  <a:latin typeface="Arial" panose="020B0604020202020204" pitchFamily="34" charset="0"/>
                  <a:ea typeface="Times New Roman" charset="0"/>
                  <a:cs typeface="Arial" panose="020B0604020202020204" pitchFamily="34" charset="0"/>
                </a:rPr>
                <a:t>Vesicle/Virulence</a:t>
              </a:r>
              <a:endParaRPr kumimoji="0" lang="en-US" sz="900" b="1" i="0"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endParaRPr>
            </a:p>
          </p:txBody>
        </p:sp>
        <p:grpSp>
          <p:nvGrpSpPr>
            <p:cNvPr id="67" name="Group 66">
              <a:extLst>
                <a:ext uri="{FF2B5EF4-FFF2-40B4-BE49-F238E27FC236}">
                  <a16:creationId xmlns:a16="http://schemas.microsoft.com/office/drawing/2014/main" id="{EE746CAE-D0C0-4897-BC8D-60099AA62BD1}"/>
                </a:ext>
              </a:extLst>
            </p:cNvPr>
            <p:cNvGrpSpPr/>
            <p:nvPr/>
          </p:nvGrpSpPr>
          <p:grpSpPr>
            <a:xfrm>
              <a:off x="2211727" y="329457"/>
              <a:ext cx="1641606" cy="1311909"/>
              <a:chOff x="2507758" y="431792"/>
              <a:chExt cx="1641606" cy="1311909"/>
            </a:xfrm>
          </p:grpSpPr>
          <p:pic>
            <p:nvPicPr>
              <p:cNvPr id="68" name="Picture 67">
                <a:extLst>
                  <a:ext uri="{FF2B5EF4-FFF2-40B4-BE49-F238E27FC236}">
                    <a16:creationId xmlns:a16="http://schemas.microsoft.com/office/drawing/2014/main" id="{41213665-F218-41F8-BEF9-E0DB35964E0E}"/>
                  </a:ext>
                </a:extLst>
              </p:cNvPr>
              <p:cNvPicPr>
                <a:picLocks noChangeAspect="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r="42398" b="41287"/>
              <a:stretch/>
            </p:blipFill>
            <p:spPr>
              <a:xfrm>
                <a:off x="2507758" y="431792"/>
                <a:ext cx="1641606" cy="1311909"/>
              </a:xfrm>
              <a:prstGeom prst="rect">
                <a:avLst/>
              </a:prstGeom>
            </p:spPr>
          </p:pic>
          <p:sp>
            <p:nvSpPr>
              <p:cNvPr id="69" name="Oval 68">
                <a:extLst>
                  <a:ext uri="{FF2B5EF4-FFF2-40B4-BE49-F238E27FC236}">
                    <a16:creationId xmlns:a16="http://schemas.microsoft.com/office/drawing/2014/main" id="{F3A81D95-3719-45F1-9A46-67FAB11114BD}"/>
                  </a:ext>
                </a:extLst>
              </p:cNvPr>
              <p:cNvSpPr/>
              <p:nvPr/>
            </p:nvSpPr>
            <p:spPr>
              <a:xfrm>
                <a:off x="3112744" y="862702"/>
                <a:ext cx="849373" cy="844360"/>
              </a:xfrm>
              <a:prstGeom prst="ellipse">
                <a:avLst/>
              </a:prstGeom>
              <a:solidFill>
                <a:srgbClr val="0020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grpSp>
        <p:nvGrpSpPr>
          <p:cNvPr id="70" name="Group 69">
            <a:extLst>
              <a:ext uri="{FF2B5EF4-FFF2-40B4-BE49-F238E27FC236}">
                <a16:creationId xmlns:a16="http://schemas.microsoft.com/office/drawing/2014/main" id="{7CA7D1BE-FB6D-4168-8FDB-C796D5C79B1C}"/>
              </a:ext>
            </a:extLst>
          </p:cNvPr>
          <p:cNvGrpSpPr/>
          <p:nvPr/>
        </p:nvGrpSpPr>
        <p:grpSpPr>
          <a:xfrm>
            <a:off x="3903116" y="266772"/>
            <a:ext cx="921071" cy="1073086"/>
            <a:chOff x="4567936" y="492184"/>
            <a:chExt cx="921071" cy="1073086"/>
          </a:xfrm>
        </p:grpSpPr>
        <p:pic>
          <p:nvPicPr>
            <p:cNvPr id="71" name="Picture 70">
              <a:extLst>
                <a:ext uri="{FF2B5EF4-FFF2-40B4-BE49-F238E27FC236}">
                  <a16:creationId xmlns:a16="http://schemas.microsoft.com/office/drawing/2014/main" id="{161EC500-A3DA-4432-8706-E84E748773AD}"/>
                </a:ext>
              </a:extLst>
            </p:cNvPr>
            <p:cNvPicPr>
              <a:picLocks noChangeAspect="1"/>
            </p:cNvPicPr>
            <p:nvPr/>
          </p:nvPicPr>
          <p:blipFill rotWithShape="1">
            <a:blip r:embed="rId8">
              <a:extLst>
                <a:ext uri="{28A0092B-C50C-407E-A947-70E740481C1C}">
                  <a14:useLocalDpi xmlns:a14="http://schemas.microsoft.com/office/drawing/2010/main" val="0"/>
                </a:ext>
              </a:extLst>
            </a:blip>
            <a:srcRect l="68764" t="57692" r="20706" b="29700"/>
            <a:stretch/>
          </p:blipFill>
          <p:spPr>
            <a:xfrm>
              <a:off x="4567936" y="659416"/>
              <a:ext cx="921071" cy="864650"/>
            </a:xfrm>
            <a:prstGeom prst="rect">
              <a:avLst/>
            </a:prstGeom>
          </p:spPr>
        </p:pic>
        <p:sp>
          <p:nvSpPr>
            <p:cNvPr id="72" name="TextBox 71">
              <a:extLst>
                <a:ext uri="{FF2B5EF4-FFF2-40B4-BE49-F238E27FC236}">
                  <a16:creationId xmlns:a16="http://schemas.microsoft.com/office/drawing/2014/main" id="{75FE4D08-DD24-4DE1-B909-A218B04273CD}"/>
                </a:ext>
              </a:extLst>
            </p:cNvPr>
            <p:cNvSpPr txBox="1"/>
            <p:nvPr/>
          </p:nvSpPr>
          <p:spPr>
            <a:xfrm>
              <a:off x="4682823" y="492184"/>
              <a:ext cx="637682" cy="21544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lang="en-US" sz="900" b="1" dirty="0">
                  <a:latin typeface="Arial" panose="020B0604020202020204" pitchFamily="34" charset="0"/>
                  <a:ea typeface="Times New Roman" charset="0"/>
                  <a:cs typeface="Arial" panose="020B0604020202020204" pitchFamily="34" charset="0"/>
                </a:rPr>
                <a:t>Peptidase</a:t>
              </a:r>
              <a:endParaRPr kumimoji="0" lang="en-US" sz="900" b="1" i="0"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endParaRPr>
            </a:p>
          </p:txBody>
        </p:sp>
        <p:sp>
          <p:nvSpPr>
            <p:cNvPr id="73" name="Oval 72">
              <a:extLst>
                <a:ext uri="{FF2B5EF4-FFF2-40B4-BE49-F238E27FC236}">
                  <a16:creationId xmlns:a16="http://schemas.microsoft.com/office/drawing/2014/main" id="{C6CE1C29-A173-40C0-818F-CABD6F6EB8BC}"/>
                </a:ext>
              </a:extLst>
            </p:cNvPr>
            <p:cNvSpPr/>
            <p:nvPr/>
          </p:nvSpPr>
          <p:spPr>
            <a:xfrm>
              <a:off x="4604033" y="720910"/>
              <a:ext cx="849373" cy="844360"/>
            </a:xfrm>
            <a:prstGeom prst="ellipse">
              <a:avLst/>
            </a:prstGeom>
            <a:solidFill>
              <a:srgbClr val="0020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nvGrpSpPr>
          <p:cNvPr id="74" name="Group 73">
            <a:extLst>
              <a:ext uri="{FF2B5EF4-FFF2-40B4-BE49-F238E27FC236}">
                <a16:creationId xmlns:a16="http://schemas.microsoft.com/office/drawing/2014/main" id="{BF3C5EA4-3FA9-410A-BDBF-CF6D89381B0E}"/>
              </a:ext>
            </a:extLst>
          </p:cNvPr>
          <p:cNvGrpSpPr/>
          <p:nvPr/>
        </p:nvGrpSpPr>
        <p:grpSpPr>
          <a:xfrm>
            <a:off x="5550565" y="169524"/>
            <a:ext cx="1028722" cy="1177363"/>
            <a:chOff x="6405971" y="416534"/>
            <a:chExt cx="1028722" cy="1177363"/>
          </a:xfrm>
        </p:grpSpPr>
        <p:sp>
          <p:nvSpPr>
            <p:cNvPr id="75" name="TextBox 74">
              <a:extLst>
                <a:ext uri="{FF2B5EF4-FFF2-40B4-BE49-F238E27FC236}">
                  <a16:creationId xmlns:a16="http://schemas.microsoft.com/office/drawing/2014/main" id="{37DDD26F-50E3-4340-AE4C-07EDB9240EBC}"/>
                </a:ext>
              </a:extLst>
            </p:cNvPr>
            <p:cNvSpPr txBox="1"/>
            <p:nvPr/>
          </p:nvSpPr>
          <p:spPr>
            <a:xfrm>
              <a:off x="6520264" y="416534"/>
              <a:ext cx="914429" cy="353943"/>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lang="en-US" sz="900" b="1" dirty="0">
                  <a:latin typeface="Arial" panose="020B0604020202020204" pitchFamily="34" charset="0"/>
                  <a:ea typeface="Times New Roman" charset="0"/>
                  <a:cs typeface="Arial" panose="020B0604020202020204" pitchFamily="34" charset="0"/>
                </a:rPr>
                <a:t>Exocytosis Regulation </a:t>
              </a:r>
              <a:endParaRPr kumimoji="0" lang="en-US" sz="900" b="1" i="0"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endParaRPr>
            </a:p>
          </p:txBody>
        </p:sp>
        <p:grpSp>
          <p:nvGrpSpPr>
            <p:cNvPr id="76" name="Group 75">
              <a:extLst>
                <a:ext uri="{FF2B5EF4-FFF2-40B4-BE49-F238E27FC236}">
                  <a16:creationId xmlns:a16="http://schemas.microsoft.com/office/drawing/2014/main" id="{BB136F0D-A4AB-41A5-B3F8-674AE015E4AD}"/>
                </a:ext>
              </a:extLst>
            </p:cNvPr>
            <p:cNvGrpSpPr/>
            <p:nvPr/>
          </p:nvGrpSpPr>
          <p:grpSpPr>
            <a:xfrm>
              <a:off x="6405971" y="749537"/>
              <a:ext cx="881900" cy="844360"/>
              <a:chOff x="6645968" y="788231"/>
              <a:chExt cx="881900" cy="844360"/>
            </a:xfrm>
          </p:grpSpPr>
          <p:pic>
            <p:nvPicPr>
              <p:cNvPr id="77" name="Picture 76">
                <a:extLst>
                  <a:ext uri="{FF2B5EF4-FFF2-40B4-BE49-F238E27FC236}">
                    <a16:creationId xmlns:a16="http://schemas.microsoft.com/office/drawing/2014/main" id="{2889F868-EC9B-4FBC-912D-0DC8F7E5F6E6}"/>
                  </a:ext>
                </a:extLst>
              </p:cNvPr>
              <p:cNvPicPr>
                <a:picLocks noChangeAspect="1"/>
              </p:cNvPicPr>
              <p:nvPr/>
            </p:nvPicPr>
            <p:blipFill rotWithShape="1">
              <a:blip r:embed="rId9">
                <a:extLst>
                  <a:ext uri="{28A0092B-C50C-407E-A947-70E740481C1C}">
                    <a14:useLocalDpi xmlns:a14="http://schemas.microsoft.com/office/drawing/2010/main" val="0"/>
                  </a:ext>
                </a:extLst>
              </a:blip>
              <a:srcRect l="16737" t="61304" r="73926" b="29700"/>
              <a:stretch/>
            </p:blipFill>
            <p:spPr>
              <a:xfrm>
                <a:off x="6645968" y="901515"/>
                <a:ext cx="816715" cy="616960"/>
              </a:xfrm>
              <a:prstGeom prst="rect">
                <a:avLst/>
              </a:prstGeom>
            </p:spPr>
          </p:pic>
          <p:sp>
            <p:nvSpPr>
              <p:cNvPr id="78" name="Oval 77">
                <a:extLst>
                  <a:ext uri="{FF2B5EF4-FFF2-40B4-BE49-F238E27FC236}">
                    <a16:creationId xmlns:a16="http://schemas.microsoft.com/office/drawing/2014/main" id="{33DFF92B-D694-4C11-BFE2-2868942F9345}"/>
                  </a:ext>
                </a:extLst>
              </p:cNvPr>
              <p:cNvSpPr/>
              <p:nvPr/>
            </p:nvSpPr>
            <p:spPr>
              <a:xfrm>
                <a:off x="6678495" y="788231"/>
                <a:ext cx="849373" cy="844360"/>
              </a:xfrm>
              <a:prstGeom prst="ellipse">
                <a:avLst/>
              </a:prstGeom>
              <a:solidFill>
                <a:srgbClr val="00206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panose="020B0604020202020204" pitchFamily="34" charset="0"/>
                  <a:cs typeface="Arial" panose="020B0604020202020204" pitchFamily="34" charset="0"/>
                </a:endParaRPr>
              </a:p>
            </p:txBody>
          </p:sp>
        </p:grpSp>
      </p:grpSp>
      <p:cxnSp>
        <p:nvCxnSpPr>
          <p:cNvPr id="79" name="Straight Connector 78">
            <a:extLst>
              <a:ext uri="{FF2B5EF4-FFF2-40B4-BE49-F238E27FC236}">
                <a16:creationId xmlns:a16="http://schemas.microsoft.com/office/drawing/2014/main" id="{8174D95A-2C27-4383-8C75-95C9022B064C}"/>
              </a:ext>
            </a:extLst>
          </p:cNvPr>
          <p:cNvCxnSpPr>
            <a:cxnSpLocks/>
            <a:endCxn id="69" idx="4"/>
          </p:cNvCxnSpPr>
          <p:nvPr/>
        </p:nvCxnSpPr>
        <p:spPr>
          <a:xfrm flipV="1">
            <a:off x="941157" y="1303219"/>
            <a:ext cx="70657" cy="1235632"/>
          </a:xfrm>
          <a:prstGeom prst="line">
            <a:avLst/>
          </a:prstGeom>
          <a:ln w="6350">
            <a:solidFill>
              <a:schemeClr val="accent1">
                <a:lumMod val="7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B4A8383A-3B7A-4FCB-AEA3-FE41B6AE9676}"/>
              </a:ext>
            </a:extLst>
          </p:cNvPr>
          <p:cNvCxnSpPr>
            <a:cxnSpLocks/>
          </p:cNvCxnSpPr>
          <p:nvPr/>
        </p:nvCxnSpPr>
        <p:spPr>
          <a:xfrm flipH="1" flipV="1">
            <a:off x="1164098" y="1247498"/>
            <a:ext cx="394600" cy="1311314"/>
          </a:xfrm>
          <a:prstGeom prst="line">
            <a:avLst/>
          </a:prstGeom>
          <a:ln w="6350">
            <a:solidFill>
              <a:schemeClr val="accent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C5DFA270-D034-493E-950C-1D062CF6EE35}"/>
              </a:ext>
            </a:extLst>
          </p:cNvPr>
          <p:cNvCxnSpPr>
            <a:cxnSpLocks/>
            <a:endCxn id="69" idx="5"/>
          </p:cNvCxnSpPr>
          <p:nvPr/>
        </p:nvCxnSpPr>
        <p:spPr>
          <a:xfrm flipH="1" flipV="1">
            <a:off x="1312112" y="1179565"/>
            <a:ext cx="988352" cy="1359286"/>
          </a:xfrm>
          <a:prstGeom prst="line">
            <a:avLst/>
          </a:prstGeom>
          <a:ln w="6350">
            <a:solidFill>
              <a:schemeClr val="accent1">
                <a:lumMod val="75000"/>
              </a:schemeClr>
            </a:solidFill>
            <a:prstDash val="lgDash"/>
          </a:ln>
        </p:spPr>
        <p:style>
          <a:lnRef idx="1">
            <a:schemeClr val="accent1"/>
          </a:lnRef>
          <a:fillRef idx="0">
            <a:schemeClr val="accent1"/>
          </a:fillRef>
          <a:effectRef idx="0">
            <a:schemeClr val="accent1"/>
          </a:effectRef>
          <a:fontRef idx="minor">
            <a:schemeClr val="tx1"/>
          </a:fontRef>
        </p:style>
      </p:cxnSp>
      <p:pic>
        <p:nvPicPr>
          <p:cNvPr id="90" name="Picture 89">
            <a:extLst>
              <a:ext uri="{FF2B5EF4-FFF2-40B4-BE49-F238E27FC236}">
                <a16:creationId xmlns:a16="http://schemas.microsoft.com/office/drawing/2014/main" id="{2756B8BE-3641-464F-89F9-271C31CFFC5A}"/>
              </a:ext>
            </a:extLst>
          </p:cNvPr>
          <p:cNvPicPr>
            <a:picLocks noChangeAspect="1"/>
          </p:cNvPicPr>
          <p:nvPr/>
        </p:nvPicPr>
        <p:blipFill rotWithShape="1">
          <a:blip r:embed="rId10"/>
          <a:srcRect b="13568"/>
          <a:stretch/>
        </p:blipFill>
        <p:spPr>
          <a:xfrm>
            <a:off x="4068849" y="5340495"/>
            <a:ext cx="1507994" cy="1198134"/>
          </a:xfrm>
          <a:prstGeom prst="rect">
            <a:avLst/>
          </a:prstGeom>
        </p:spPr>
      </p:pic>
      <p:sp>
        <p:nvSpPr>
          <p:cNvPr id="91" name="TextBox 90">
            <a:extLst>
              <a:ext uri="{FF2B5EF4-FFF2-40B4-BE49-F238E27FC236}">
                <a16:creationId xmlns:a16="http://schemas.microsoft.com/office/drawing/2014/main" id="{1AADB999-A981-4088-90DB-C9342D145A14}"/>
              </a:ext>
            </a:extLst>
          </p:cNvPr>
          <p:cNvSpPr txBox="1"/>
          <p:nvPr/>
        </p:nvSpPr>
        <p:spPr>
          <a:xfrm>
            <a:off x="4363651" y="6615687"/>
            <a:ext cx="995122" cy="20005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lang="en-US" sz="800" b="1" dirty="0">
                <a:solidFill>
                  <a:srgbClr val="000000"/>
                </a:solidFill>
                <a:latin typeface="Arial" panose="020B0604020202020204" pitchFamily="34" charset="0"/>
                <a:ea typeface="Times New Roman" charset="0"/>
                <a:cs typeface="Arial" panose="020B0604020202020204" pitchFamily="34" charset="0"/>
                <a:sym typeface="Helvetica Light"/>
              </a:rPr>
              <a:t>photosynthesis</a:t>
            </a:r>
            <a:endParaRPr kumimoji="0" lang="en-US" sz="800" b="1"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endParaRPr>
          </a:p>
        </p:txBody>
      </p:sp>
      <p:sp>
        <p:nvSpPr>
          <p:cNvPr id="93" name="Oval 92">
            <a:extLst>
              <a:ext uri="{FF2B5EF4-FFF2-40B4-BE49-F238E27FC236}">
                <a16:creationId xmlns:a16="http://schemas.microsoft.com/office/drawing/2014/main" id="{BB64E652-CB19-4312-9E76-56A778AC89B9}"/>
              </a:ext>
            </a:extLst>
          </p:cNvPr>
          <p:cNvSpPr/>
          <p:nvPr/>
        </p:nvSpPr>
        <p:spPr>
          <a:xfrm>
            <a:off x="4068849" y="5286159"/>
            <a:ext cx="1342817" cy="1335527"/>
          </a:xfrm>
          <a:prstGeom prst="ellipse">
            <a:avLst/>
          </a:prstGeom>
          <a:solidFill>
            <a:schemeClr val="accent6">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nvGrpSpPr>
          <p:cNvPr id="95" name="Group 94">
            <a:extLst>
              <a:ext uri="{FF2B5EF4-FFF2-40B4-BE49-F238E27FC236}">
                <a16:creationId xmlns:a16="http://schemas.microsoft.com/office/drawing/2014/main" id="{8B88CC0B-A125-42C1-AB7F-4C81FAB27D8E}"/>
              </a:ext>
            </a:extLst>
          </p:cNvPr>
          <p:cNvGrpSpPr/>
          <p:nvPr/>
        </p:nvGrpSpPr>
        <p:grpSpPr>
          <a:xfrm>
            <a:off x="1127500" y="4968968"/>
            <a:ext cx="1904619" cy="2041431"/>
            <a:chOff x="1011813" y="5859272"/>
            <a:chExt cx="1904619" cy="2041431"/>
          </a:xfrm>
        </p:grpSpPr>
        <p:grpSp>
          <p:nvGrpSpPr>
            <p:cNvPr id="86" name="Group 85">
              <a:extLst>
                <a:ext uri="{FF2B5EF4-FFF2-40B4-BE49-F238E27FC236}">
                  <a16:creationId xmlns:a16="http://schemas.microsoft.com/office/drawing/2014/main" id="{4A8A7F1D-2844-44CA-BE9C-0E9FF4DFD5B9}"/>
                </a:ext>
              </a:extLst>
            </p:cNvPr>
            <p:cNvGrpSpPr/>
            <p:nvPr/>
          </p:nvGrpSpPr>
          <p:grpSpPr>
            <a:xfrm>
              <a:off x="1011813" y="5859272"/>
              <a:ext cx="1904619" cy="2041431"/>
              <a:chOff x="1471255" y="4144770"/>
              <a:chExt cx="1904619" cy="2041431"/>
            </a:xfrm>
          </p:grpSpPr>
          <p:pic>
            <p:nvPicPr>
              <p:cNvPr id="88" name="Picture 87">
                <a:extLst>
                  <a:ext uri="{FF2B5EF4-FFF2-40B4-BE49-F238E27FC236}">
                    <a16:creationId xmlns:a16="http://schemas.microsoft.com/office/drawing/2014/main" id="{402F6BA4-C26F-4D9A-9E8A-C9C5C0F00C4F}"/>
                  </a:ext>
                </a:extLst>
              </p:cNvPr>
              <p:cNvPicPr>
                <a:picLocks noChangeAspect="1"/>
              </p:cNvPicPr>
              <p:nvPr/>
            </p:nvPicPr>
            <p:blipFill rotWithShape="1">
              <a:blip r:embed="rId11"/>
              <a:srcRect b="6089"/>
              <a:stretch/>
            </p:blipFill>
            <p:spPr>
              <a:xfrm>
                <a:off x="1471255" y="4144770"/>
                <a:ext cx="1904619" cy="1825987"/>
              </a:xfrm>
              <a:prstGeom prst="rect">
                <a:avLst/>
              </a:prstGeom>
            </p:spPr>
          </p:pic>
          <p:sp>
            <p:nvSpPr>
              <p:cNvPr id="89" name="TextBox 88">
                <a:extLst>
                  <a:ext uri="{FF2B5EF4-FFF2-40B4-BE49-F238E27FC236}">
                    <a16:creationId xmlns:a16="http://schemas.microsoft.com/office/drawing/2014/main" id="{A1FA526D-5DBA-45CC-BA7A-4BF6784213C6}"/>
                  </a:ext>
                </a:extLst>
              </p:cNvPr>
              <p:cNvSpPr txBox="1"/>
              <p:nvPr/>
            </p:nvSpPr>
            <p:spPr>
              <a:xfrm>
                <a:off x="1974701" y="5970757"/>
                <a:ext cx="808517" cy="21544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8100" tIns="38100" rIns="38100" bIns="38100" numCol="1" spcCol="38100" rtlCol="0" anchor="ctr">
                <a:spAutoFit/>
              </a:bodyPr>
              <a:lstStyle/>
              <a:p>
                <a:pPr defTabSz="584200"/>
                <a:r>
                  <a:rPr kumimoji="0" lang="en-US" sz="900" b="1" u="none" strike="noStrike" cap="none" spc="0" normalizeH="0" baseline="0" dirty="0">
                    <a:ln>
                      <a:noFill/>
                    </a:ln>
                    <a:solidFill>
                      <a:srgbClr val="000000"/>
                    </a:solidFill>
                    <a:effectLst/>
                    <a:uFillTx/>
                    <a:latin typeface="Arial" panose="020B0604020202020204" pitchFamily="34" charset="0"/>
                    <a:ea typeface="Times New Roman" charset="0"/>
                    <a:cs typeface="Arial" panose="020B0604020202020204" pitchFamily="34" charset="0"/>
                    <a:sym typeface="Helvetica Light"/>
                  </a:rPr>
                  <a:t>JA/ SA/ Cam</a:t>
                </a:r>
              </a:p>
            </p:txBody>
          </p:sp>
        </p:grpSp>
        <p:sp>
          <p:nvSpPr>
            <p:cNvPr id="94" name="Oval 93">
              <a:extLst>
                <a:ext uri="{FF2B5EF4-FFF2-40B4-BE49-F238E27FC236}">
                  <a16:creationId xmlns:a16="http://schemas.microsoft.com/office/drawing/2014/main" id="{48ADB8DC-5B7E-490D-9097-D4CDD328FC0A}"/>
                </a:ext>
              </a:extLst>
            </p:cNvPr>
            <p:cNvSpPr/>
            <p:nvPr/>
          </p:nvSpPr>
          <p:spPr>
            <a:xfrm>
              <a:off x="1281157" y="6099327"/>
              <a:ext cx="1342817" cy="1335527"/>
            </a:xfrm>
            <a:prstGeom prst="ellipse">
              <a:avLst/>
            </a:prstGeom>
            <a:solidFill>
              <a:schemeClr val="accent6">
                <a:lumMod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grpSp>
      <p:pic>
        <p:nvPicPr>
          <p:cNvPr id="96" name="Picture 95">
            <a:extLst>
              <a:ext uri="{FF2B5EF4-FFF2-40B4-BE49-F238E27FC236}">
                <a16:creationId xmlns:a16="http://schemas.microsoft.com/office/drawing/2014/main" id="{33B36943-0E02-4910-8163-A9FBC169DA6C}"/>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33000"/>
                    </a14:imgEffect>
                  </a14:imgLayer>
                </a14:imgProps>
              </a:ext>
              <a:ext uri="{28A0092B-C50C-407E-A947-70E740481C1C}">
                <a14:useLocalDpi xmlns:a14="http://schemas.microsoft.com/office/drawing/2010/main" val="0"/>
              </a:ext>
            </a:extLst>
          </a:blip>
          <a:stretch>
            <a:fillRect/>
          </a:stretch>
        </p:blipFill>
        <p:spPr>
          <a:xfrm>
            <a:off x="3153335" y="5713745"/>
            <a:ext cx="750795" cy="711956"/>
          </a:xfrm>
          <a:prstGeom prst="rect">
            <a:avLst/>
          </a:prstGeom>
        </p:spPr>
      </p:pic>
      <p:cxnSp>
        <p:nvCxnSpPr>
          <p:cNvPr id="101" name="Straight Connector 100">
            <a:extLst>
              <a:ext uri="{FF2B5EF4-FFF2-40B4-BE49-F238E27FC236}">
                <a16:creationId xmlns:a16="http://schemas.microsoft.com/office/drawing/2014/main" id="{FF02F3BE-9A51-4AEB-B047-C23035FE1692}"/>
              </a:ext>
            </a:extLst>
          </p:cNvPr>
          <p:cNvCxnSpPr>
            <a:cxnSpLocks/>
          </p:cNvCxnSpPr>
          <p:nvPr/>
        </p:nvCxnSpPr>
        <p:spPr>
          <a:xfrm flipH="1" flipV="1">
            <a:off x="1396844" y="1065234"/>
            <a:ext cx="2752171" cy="1494339"/>
          </a:xfrm>
          <a:prstGeom prst="line">
            <a:avLst/>
          </a:prstGeom>
          <a:ln w="6350">
            <a:solidFill>
              <a:schemeClr val="accent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A654136B-9218-469D-83F0-DA6CF2BC323D}"/>
              </a:ext>
            </a:extLst>
          </p:cNvPr>
          <p:cNvCxnSpPr>
            <a:cxnSpLocks/>
          </p:cNvCxnSpPr>
          <p:nvPr/>
        </p:nvCxnSpPr>
        <p:spPr>
          <a:xfrm flipH="1" flipV="1">
            <a:off x="1436500" y="983760"/>
            <a:ext cx="2819312" cy="1572377"/>
          </a:xfrm>
          <a:prstGeom prst="line">
            <a:avLst/>
          </a:prstGeom>
          <a:ln w="6350">
            <a:solidFill>
              <a:schemeClr val="accent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69AB5571-5B08-43AF-9D52-D7CE6E227ED9}"/>
              </a:ext>
            </a:extLst>
          </p:cNvPr>
          <p:cNvCxnSpPr>
            <a:cxnSpLocks/>
            <a:endCxn id="69" idx="6"/>
          </p:cNvCxnSpPr>
          <p:nvPr/>
        </p:nvCxnSpPr>
        <p:spPr>
          <a:xfrm flipH="1" flipV="1">
            <a:off x="1436500" y="881039"/>
            <a:ext cx="3459638" cy="1674230"/>
          </a:xfrm>
          <a:prstGeom prst="line">
            <a:avLst/>
          </a:prstGeom>
          <a:ln w="6350">
            <a:solidFill>
              <a:schemeClr val="accent1">
                <a:lumMod val="7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00F8B779-ACB2-46AD-A193-3BA1B2A41A42}"/>
              </a:ext>
            </a:extLst>
          </p:cNvPr>
          <p:cNvCxnSpPr>
            <a:cxnSpLocks/>
            <a:endCxn id="64" idx="2"/>
          </p:cNvCxnSpPr>
          <p:nvPr/>
        </p:nvCxnSpPr>
        <p:spPr>
          <a:xfrm flipV="1">
            <a:off x="901476" y="905883"/>
            <a:ext cx="1253865" cy="1641178"/>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904982BF-B299-430C-B49A-0A03F25ECEE1}"/>
              </a:ext>
            </a:extLst>
          </p:cNvPr>
          <p:cNvCxnSpPr>
            <a:cxnSpLocks/>
          </p:cNvCxnSpPr>
          <p:nvPr/>
        </p:nvCxnSpPr>
        <p:spPr>
          <a:xfrm flipV="1">
            <a:off x="958067" y="1057024"/>
            <a:ext cx="1229801" cy="1481828"/>
          </a:xfrm>
          <a:prstGeom prst="line">
            <a:avLst/>
          </a:prstGeom>
          <a:ln w="63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C6A7C339-94A3-42AC-B496-652DB696647E}"/>
              </a:ext>
            </a:extLst>
          </p:cNvPr>
          <p:cNvCxnSpPr>
            <a:cxnSpLocks/>
            <a:endCxn id="64" idx="3"/>
          </p:cNvCxnSpPr>
          <p:nvPr/>
        </p:nvCxnSpPr>
        <p:spPr>
          <a:xfrm flipV="1">
            <a:off x="1570128" y="1204409"/>
            <a:ext cx="709601" cy="1342654"/>
          </a:xfrm>
          <a:prstGeom prst="line">
            <a:avLst/>
          </a:prstGeom>
          <a:ln w="63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E14DA27-9C46-4B06-B3F8-6C0FAECBC595}"/>
              </a:ext>
            </a:extLst>
          </p:cNvPr>
          <p:cNvCxnSpPr>
            <a:cxnSpLocks/>
          </p:cNvCxnSpPr>
          <p:nvPr/>
        </p:nvCxnSpPr>
        <p:spPr>
          <a:xfrm flipV="1">
            <a:off x="2310701" y="1298654"/>
            <a:ext cx="97370" cy="1235738"/>
          </a:xfrm>
          <a:prstGeom prst="line">
            <a:avLst/>
          </a:prstGeom>
          <a:ln w="63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248B4E5C-1EEF-407C-BF2C-ABDAFC3C2640}"/>
              </a:ext>
            </a:extLst>
          </p:cNvPr>
          <p:cNvCxnSpPr>
            <a:cxnSpLocks/>
            <a:endCxn id="64" idx="4"/>
          </p:cNvCxnSpPr>
          <p:nvPr/>
        </p:nvCxnSpPr>
        <p:spPr>
          <a:xfrm flipH="1" flipV="1">
            <a:off x="2580028" y="1328063"/>
            <a:ext cx="323870" cy="1217932"/>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CFDC5442-600F-4215-AA2C-25A9ED8E0D1B}"/>
              </a:ext>
            </a:extLst>
          </p:cNvPr>
          <p:cNvCxnSpPr>
            <a:cxnSpLocks/>
            <a:endCxn id="64" idx="5"/>
          </p:cNvCxnSpPr>
          <p:nvPr/>
        </p:nvCxnSpPr>
        <p:spPr>
          <a:xfrm flipH="1" flipV="1">
            <a:off x="2880326" y="1204409"/>
            <a:ext cx="1288058" cy="13429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D4CEE427-9BBA-4EA7-9404-FC21EA4FBA7E}"/>
              </a:ext>
            </a:extLst>
          </p:cNvPr>
          <p:cNvCxnSpPr>
            <a:cxnSpLocks/>
            <a:endCxn id="64" idx="6"/>
          </p:cNvCxnSpPr>
          <p:nvPr/>
        </p:nvCxnSpPr>
        <p:spPr>
          <a:xfrm flipH="1" flipV="1">
            <a:off x="3004714" y="905883"/>
            <a:ext cx="1250500" cy="1641236"/>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50782E25-F7CF-41BA-AFE4-E307A2BEB711}"/>
              </a:ext>
            </a:extLst>
          </p:cNvPr>
          <p:cNvCxnSpPr>
            <a:cxnSpLocks/>
            <a:endCxn id="64" idx="6"/>
          </p:cNvCxnSpPr>
          <p:nvPr/>
        </p:nvCxnSpPr>
        <p:spPr>
          <a:xfrm flipH="1" flipV="1">
            <a:off x="3004714" y="905883"/>
            <a:ext cx="1910532" cy="1654958"/>
          </a:xfrm>
          <a:prstGeom prst="line">
            <a:avLst/>
          </a:prstGeom>
          <a:ln w="6350">
            <a:solidFill>
              <a:schemeClr val="accent1">
                <a:lumMod val="75000"/>
              </a:schemeClr>
            </a:solidFill>
            <a:prstDash val="lgDash"/>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62173596-C3DD-498F-80D5-BA0AE8871678}"/>
              </a:ext>
            </a:extLst>
          </p:cNvPr>
          <p:cNvCxnSpPr>
            <a:cxnSpLocks/>
            <a:endCxn id="73" idx="4"/>
          </p:cNvCxnSpPr>
          <p:nvPr/>
        </p:nvCxnSpPr>
        <p:spPr>
          <a:xfrm flipV="1">
            <a:off x="4234994" y="1339858"/>
            <a:ext cx="128906" cy="1187226"/>
          </a:xfrm>
          <a:prstGeom prst="line">
            <a:avLst/>
          </a:prstGeom>
          <a:ln w="6350">
            <a:solidFill>
              <a:schemeClr val="accent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87DAFB4E-80BB-40CE-9056-A9378EE84B69}"/>
              </a:ext>
            </a:extLst>
          </p:cNvPr>
          <p:cNvCxnSpPr>
            <a:cxnSpLocks/>
            <a:endCxn id="73" idx="5"/>
          </p:cNvCxnSpPr>
          <p:nvPr/>
        </p:nvCxnSpPr>
        <p:spPr>
          <a:xfrm flipH="1" flipV="1">
            <a:off x="4664198" y="1216204"/>
            <a:ext cx="263400" cy="1349668"/>
          </a:xfrm>
          <a:prstGeom prst="line">
            <a:avLst/>
          </a:prstGeom>
          <a:ln w="6350">
            <a:solidFill>
              <a:schemeClr val="accent1">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8E9F3C6E-24A7-42BB-BE6D-D00204953A8E}"/>
              </a:ext>
            </a:extLst>
          </p:cNvPr>
          <p:cNvCxnSpPr>
            <a:cxnSpLocks/>
            <a:endCxn id="78" idx="3"/>
          </p:cNvCxnSpPr>
          <p:nvPr/>
        </p:nvCxnSpPr>
        <p:spPr>
          <a:xfrm flipV="1">
            <a:off x="4015941" y="1223233"/>
            <a:ext cx="1691539" cy="1332038"/>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7FCB290F-BC23-4EC2-B60B-6D1B98EEDDDB}"/>
              </a:ext>
            </a:extLst>
          </p:cNvPr>
          <p:cNvCxnSpPr>
            <a:cxnSpLocks/>
            <a:stCxn id="94" idx="0"/>
          </p:cNvCxnSpPr>
          <p:nvPr/>
        </p:nvCxnSpPr>
        <p:spPr>
          <a:xfrm flipV="1">
            <a:off x="2068253" y="2805496"/>
            <a:ext cx="0" cy="2403527"/>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AF8C1D67-6B5A-476F-A6D2-2FCDEF02C8AB}"/>
              </a:ext>
            </a:extLst>
          </p:cNvPr>
          <p:cNvCxnSpPr>
            <a:cxnSpLocks/>
          </p:cNvCxnSpPr>
          <p:nvPr/>
        </p:nvCxnSpPr>
        <p:spPr>
          <a:xfrm flipV="1">
            <a:off x="2310701" y="2813646"/>
            <a:ext cx="2690982" cy="2538008"/>
          </a:xfrm>
          <a:prstGeom prst="line">
            <a:avLst/>
          </a:prstGeom>
          <a:ln w="635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971AF7B7-89E1-4696-8363-8A981B5EDEDF}"/>
              </a:ext>
            </a:extLst>
          </p:cNvPr>
          <p:cNvCxnSpPr>
            <a:cxnSpLocks/>
            <a:stCxn id="94" idx="7"/>
          </p:cNvCxnSpPr>
          <p:nvPr/>
        </p:nvCxnSpPr>
        <p:spPr>
          <a:xfrm flipV="1">
            <a:off x="2543010" y="2783634"/>
            <a:ext cx="2458673" cy="2620972"/>
          </a:xfrm>
          <a:prstGeom prst="line">
            <a:avLst/>
          </a:prstGeom>
          <a:ln w="6350">
            <a:solidFill>
              <a:schemeClr val="accent6">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6E3414E2-DA59-49AB-96C7-C031FB113D8F}"/>
              </a:ext>
            </a:extLst>
          </p:cNvPr>
          <p:cNvCxnSpPr>
            <a:cxnSpLocks/>
          </p:cNvCxnSpPr>
          <p:nvPr/>
        </p:nvCxnSpPr>
        <p:spPr>
          <a:xfrm flipV="1">
            <a:off x="2706614" y="2805496"/>
            <a:ext cx="2705052" cy="2931848"/>
          </a:xfrm>
          <a:prstGeom prst="line">
            <a:avLst/>
          </a:prstGeom>
          <a:ln w="63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52B8E4E5-9441-4DFE-A9A3-EA7C676B2F1F}"/>
              </a:ext>
            </a:extLst>
          </p:cNvPr>
          <p:cNvCxnSpPr>
            <a:cxnSpLocks/>
            <a:stCxn id="94" idx="6"/>
          </p:cNvCxnSpPr>
          <p:nvPr/>
        </p:nvCxnSpPr>
        <p:spPr>
          <a:xfrm flipV="1">
            <a:off x="2739661" y="2783634"/>
            <a:ext cx="3627619" cy="3093153"/>
          </a:xfrm>
          <a:prstGeom prst="line">
            <a:avLst/>
          </a:prstGeom>
          <a:ln w="63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9BABDCD3-B809-47E8-AC65-38A8C2933B33}"/>
              </a:ext>
            </a:extLst>
          </p:cNvPr>
          <p:cNvCxnSpPr>
            <a:cxnSpLocks/>
          </p:cNvCxnSpPr>
          <p:nvPr/>
        </p:nvCxnSpPr>
        <p:spPr>
          <a:xfrm flipH="1" flipV="1">
            <a:off x="1380342" y="2806764"/>
            <a:ext cx="2788042" cy="2818225"/>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3EED7FF3-9E6D-4CBA-9258-221415075F52}"/>
              </a:ext>
            </a:extLst>
          </p:cNvPr>
          <p:cNvCxnSpPr>
            <a:cxnSpLocks/>
          </p:cNvCxnSpPr>
          <p:nvPr/>
        </p:nvCxnSpPr>
        <p:spPr>
          <a:xfrm flipH="1" flipV="1">
            <a:off x="1830527" y="2784562"/>
            <a:ext cx="2571328" cy="2606087"/>
          </a:xfrm>
          <a:prstGeom prst="line">
            <a:avLst/>
          </a:prstGeom>
          <a:ln w="19050">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3608C99E-8F61-4A84-9584-374C37C920AA}"/>
              </a:ext>
            </a:extLst>
          </p:cNvPr>
          <p:cNvCxnSpPr>
            <a:cxnSpLocks/>
          </p:cNvCxnSpPr>
          <p:nvPr/>
        </p:nvCxnSpPr>
        <p:spPr>
          <a:xfrm flipV="1">
            <a:off x="4861710" y="2788727"/>
            <a:ext cx="1505570" cy="2497432"/>
          </a:xfrm>
          <a:prstGeom prst="line">
            <a:avLst/>
          </a:prstGeom>
          <a:ln w="6350">
            <a:solidFill>
              <a:schemeClr val="accent6">
                <a:lumMod val="75000"/>
              </a:schemeClr>
            </a:solidFill>
            <a:prstDash val="lgDash"/>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64716ADB-2CF7-41F3-BEAB-7C0FBAB8BF2E}"/>
              </a:ext>
            </a:extLst>
          </p:cNvPr>
          <p:cNvSpPr/>
          <p:nvPr/>
        </p:nvSpPr>
        <p:spPr>
          <a:xfrm>
            <a:off x="0" y="6896414"/>
            <a:ext cx="6857999" cy="2251835"/>
          </a:xfrm>
          <a:prstGeom prst="rect">
            <a:avLst/>
          </a:prstGeom>
        </p:spPr>
        <p:txBody>
          <a:bodyPr wrap="square">
            <a:spAutoFit/>
          </a:bodyPr>
          <a:lstStyle/>
          <a:p>
            <a:pPr>
              <a:lnSpc>
                <a:spcPct val="107000"/>
              </a:lnSpc>
            </a:pPr>
            <a:r>
              <a:rPr lang="en-US" sz="1200" b="1" dirty="0">
                <a:latin typeface="Arial" panose="020B0604020202020204" pitchFamily="34" charset="0"/>
                <a:ea typeface="Calibri" panose="020F0502020204030204" pitchFamily="34" charset="0"/>
                <a:cs typeface="Arial" panose="020B0604020202020204" pitchFamily="34" charset="0"/>
              </a:rPr>
              <a:t>Figure 6. Genes linked to eQTL hotspots are in virulence and defense co-expression networks. </a:t>
            </a:r>
            <a:r>
              <a:rPr lang="en-US" sz="1200" dirty="0">
                <a:latin typeface="Arial" panose="020B0604020202020204" pitchFamily="34" charset="0"/>
                <a:ea typeface="Calibri" panose="020F0502020204030204" pitchFamily="34" charset="0"/>
                <a:cs typeface="Arial" panose="020B0604020202020204" pitchFamily="34" charset="0"/>
              </a:rPr>
              <a:t>Circles along the </a:t>
            </a:r>
            <a:r>
              <a:rPr lang="en-US" sz="1200" i="1" dirty="0">
                <a:latin typeface="Arial" panose="020B0604020202020204" pitchFamily="34" charset="0"/>
                <a:ea typeface="Calibri" panose="020F0502020204030204" pitchFamily="34" charset="0"/>
                <a:cs typeface="Arial" panose="020B0604020202020204" pitchFamily="34" charset="0"/>
              </a:rPr>
              <a:t>B. cinerea </a:t>
            </a:r>
            <a:r>
              <a:rPr lang="en-US" sz="1200" dirty="0">
                <a:latin typeface="Arial" panose="020B0604020202020204" pitchFamily="34" charset="0"/>
                <a:ea typeface="Calibri" panose="020F0502020204030204" pitchFamily="34" charset="0"/>
                <a:cs typeface="Arial" panose="020B0604020202020204" pitchFamily="34" charset="0"/>
              </a:rPr>
              <a:t>genome map are eQTL hotspots, centered at the gene containing the eQTL and with radius proportional to the number of transcripts linked to this hotspot. The gene center is marked with a white dot. Hotspots for </a:t>
            </a:r>
            <a:r>
              <a:rPr lang="en-US" sz="1200" i="1" dirty="0">
                <a:latin typeface="Arial" panose="020B0604020202020204" pitchFamily="34" charset="0"/>
                <a:ea typeface="Calibri" panose="020F0502020204030204" pitchFamily="34" charset="0"/>
                <a:cs typeface="Arial" panose="020B0604020202020204" pitchFamily="34" charset="0"/>
              </a:rPr>
              <a:t>B. cinerea </a:t>
            </a:r>
            <a:r>
              <a:rPr lang="en-US" sz="1200" dirty="0">
                <a:latin typeface="Arial" panose="020B0604020202020204" pitchFamily="34" charset="0"/>
                <a:ea typeface="Calibri" panose="020F0502020204030204" pitchFamily="34" charset="0"/>
                <a:cs typeface="Arial" panose="020B0604020202020204" pitchFamily="34" charset="0"/>
              </a:rPr>
              <a:t>transcripts are drawn in blue, hotspots for </a:t>
            </a:r>
            <a:r>
              <a:rPr lang="en-US" sz="1200" i="1" dirty="0">
                <a:latin typeface="Arial" panose="020B0604020202020204" pitchFamily="34" charset="0"/>
                <a:ea typeface="Calibri" panose="020F0502020204030204" pitchFamily="34" charset="0"/>
                <a:cs typeface="Arial" panose="020B0604020202020204" pitchFamily="34" charset="0"/>
              </a:rPr>
              <a:t>A. thaliana </a:t>
            </a:r>
            <a:r>
              <a:rPr lang="en-US" sz="1200" dirty="0">
                <a:latin typeface="Arial" panose="020B0604020202020204" pitchFamily="34" charset="0"/>
                <a:ea typeface="Calibri" panose="020F0502020204030204" pitchFamily="34" charset="0"/>
                <a:cs typeface="Arial" panose="020B0604020202020204" pitchFamily="34" charset="0"/>
              </a:rPr>
              <a:t>transcripts are drawn in green. The network names are based on biological functions from gene ontology analysis of network members, from Figure 4 of Zhang </a:t>
            </a:r>
            <a:r>
              <a:rPr lang="en-US" sz="1200" i="1" dirty="0">
                <a:latin typeface="Arial" panose="020B0604020202020204" pitchFamily="34" charset="0"/>
                <a:ea typeface="Calibri" panose="020F0502020204030204" pitchFamily="34" charset="0"/>
                <a:cs typeface="Arial" panose="020B0604020202020204" pitchFamily="34" charset="0"/>
              </a:rPr>
              <a:t>et al</a:t>
            </a:r>
            <a:r>
              <a:rPr lang="en-US" sz="1200" dirty="0">
                <a:latin typeface="Arial" panose="020B0604020202020204" pitchFamily="34" charset="0"/>
                <a:ea typeface="Calibri" panose="020F0502020204030204" pitchFamily="34" charset="0"/>
                <a:cs typeface="Arial" panose="020B0604020202020204" pitchFamily="34" charset="0"/>
              </a:rPr>
              <a:t>. 2018 and Figure 6 of Zhang </a:t>
            </a:r>
            <a:r>
              <a:rPr lang="en-US" sz="1200" i="1" dirty="0">
                <a:latin typeface="Arial" panose="020B0604020202020204" pitchFamily="34" charset="0"/>
                <a:ea typeface="Calibri" panose="020F0502020204030204" pitchFamily="34" charset="0"/>
                <a:cs typeface="Arial" panose="020B0604020202020204" pitchFamily="34" charset="0"/>
              </a:rPr>
              <a:t>et al</a:t>
            </a:r>
            <a:r>
              <a:rPr lang="en-US" sz="1200" dirty="0">
                <a:latin typeface="Arial" panose="020B0604020202020204" pitchFamily="34" charset="0"/>
                <a:ea typeface="Calibri" panose="020F0502020204030204" pitchFamily="34" charset="0"/>
                <a:cs typeface="Arial" panose="020B0604020202020204" pitchFamily="34" charset="0"/>
              </a:rPr>
              <a:t>. 2017. The </a:t>
            </a:r>
            <a:r>
              <a:rPr lang="en-US" sz="1200" i="1" dirty="0">
                <a:latin typeface="Arial" panose="020B0604020202020204" pitchFamily="34" charset="0"/>
                <a:ea typeface="Calibri" panose="020F0502020204030204" pitchFamily="34" charset="0"/>
                <a:cs typeface="Arial" panose="020B0604020202020204" pitchFamily="34" charset="0"/>
              </a:rPr>
              <a:t>A. thaliana</a:t>
            </a:r>
            <a:r>
              <a:rPr lang="en-US" sz="1200" dirty="0">
                <a:latin typeface="Arial" panose="020B0604020202020204" pitchFamily="34" charset="0"/>
                <a:ea typeface="Calibri" panose="020F0502020204030204" pitchFamily="34" charset="0"/>
                <a:cs typeface="Arial" panose="020B0604020202020204" pitchFamily="34" charset="0"/>
              </a:rPr>
              <a:t> networks depicted are the most inclusive of the host-dependent networks, from </a:t>
            </a:r>
            <a:r>
              <a:rPr lang="en-US" sz="1200" i="1" dirty="0">
                <a:latin typeface="Arial" panose="020B0604020202020204" pitchFamily="34" charset="0"/>
                <a:ea typeface="Calibri" panose="020F0502020204030204" pitchFamily="34" charset="0"/>
                <a:cs typeface="Arial" panose="020B0604020202020204" pitchFamily="34" charset="0"/>
              </a:rPr>
              <a:t>npr1-1</a:t>
            </a:r>
            <a:r>
              <a:rPr lang="en-US" sz="1200" dirty="0">
                <a:latin typeface="Arial" panose="020B0604020202020204" pitchFamily="34" charset="0"/>
                <a:ea typeface="Calibri" panose="020F0502020204030204" pitchFamily="34" charset="0"/>
                <a:cs typeface="Arial" panose="020B0604020202020204" pitchFamily="34" charset="0"/>
              </a:rPr>
              <a:t>. Links between hotspots and co-expression networks are drawn according to the number of genes shared between them. Variable line weight represents the percent of hotspot target genes shared with the co-expression network; 1-25% is dashed, 25-50% is dotted, 50-75% is solid, 75-100% is heavy solid. </a:t>
            </a:r>
          </a:p>
        </p:txBody>
      </p:sp>
    </p:spTree>
    <p:extLst>
      <p:ext uri="{BB962C8B-B14F-4D97-AF65-F5344CB8AC3E}">
        <p14:creationId xmlns:p14="http://schemas.microsoft.com/office/powerpoint/2010/main" val="217109051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205</Words>
  <Application>Microsoft Office PowerPoint</Application>
  <PresentationFormat>Letter Paper (8.5x11 in)</PresentationFormat>
  <Paragraphs>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Admin</cp:lastModifiedBy>
  <cp:revision>1</cp:revision>
  <dcterms:created xsi:type="dcterms:W3CDTF">2019-05-03T19:48:20Z</dcterms:created>
  <dcterms:modified xsi:type="dcterms:W3CDTF">2019-05-03T19:49:49Z</dcterms:modified>
</cp:coreProperties>
</file>

<file path=docProps/thumbnail.jpeg>
</file>